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61" r:id="rId3"/>
    <p:sldId id="262" r:id="rId4"/>
    <p:sldId id="263" r:id="rId5"/>
    <p:sldId id="305" r:id="rId6"/>
    <p:sldId id="306" r:id="rId7"/>
    <p:sldId id="264" r:id="rId8"/>
    <p:sldId id="307" r:id="rId9"/>
    <p:sldId id="308" r:id="rId10"/>
    <p:sldId id="309" r:id="rId11"/>
    <p:sldId id="310" r:id="rId12"/>
    <p:sldId id="311" r:id="rId13"/>
    <p:sldId id="312" r:id="rId14"/>
    <p:sldId id="313" r:id="rId15"/>
    <p:sldId id="314" r:id="rId16"/>
    <p:sldId id="315" r:id="rId17"/>
    <p:sldId id="260" r:id="rId18"/>
    <p:sldId id="316" r:id="rId19"/>
    <p:sldId id="317" r:id="rId20"/>
    <p:sldId id="318"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C1FED-9DF7-4C49-97C1-9058DBA00F5C}" type="datetimeFigureOut">
              <a:rPr lang="en-GB" smtClean="0"/>
              <a:t>20/12/2023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141A5-AE74-4ED0-BBD4-08F133AEDFB8}" type="slidenum">
              <a:rPr lang="en-GB" smtClean="0"/>
              <a:t>‹#›</a:t>
            </a:fld>
            <a:endParaRPr lang="en-GB"/>
          </a:p>
        </p:txBody>
      </p:sp>
    </p:spTree>
    <p:extLst>
      <p:ext uri="{BB962C8B-B14F-4D97-AF65-F5344CB8AC3E}">
        <p14:creationId xmlns:p14="http://schemas.microsoft.com/office/powerpoint/2010/main" val="2931016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907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480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797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104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60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152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967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82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89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936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379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631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82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145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324277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endParaRPr/>
          </a:p>
        </p:txBody>
      </p:sp>
    </p:spTree>
    <p:extLst>
      <p:ext uri="{BB962C8B-B14F-4D97-AF65-F5344CB8AC3E}">
        <p14:creationId xmlns:p14="http://schemas.microsoft.com/office/powerpoint/2010/main" val="1616741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432896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endParaRPr/>
          </a:p>
        </p:txBody>
      </p:sp>
    </p:spTree>
    <p:extLst>
      <p:ext uri="{BB962C8B-B14F-4D97-AF65-F5344CB8AC3E}">
        <p14:creationId xmlns:p14="http://schemas.microsoft.com/office/powerpoint/2010/main" val="3113026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4100378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408879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64178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1865501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1485171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7212487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08123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760564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817572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785973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Tree>
    <p:extLst>
      <p:ext uri="{BB962C8B-B14F-4D97-AF65-F5344CB8AC3E}">
        <p14:creationId xmlns:p14="http://schemas.microsoft.com/office/powerpoint/2010/main" val="4201870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517098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Tree>
    <p:extLst>
      <p:ext uri="{BB962C8B-B14F-4D97-AF65-F5344CB8AC3E}">
        <p14:creationId xmlns:p14="http://schemas.microsoft.com/office/powerpoint/2010/main" val="2491655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3029769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3536590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002027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5549539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880629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6163275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1761456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4283115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9668968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460550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68294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700907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3340350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553089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130363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9666226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55167458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901200" y="2600133"/>
            <a:ext cx="6389600" cy="859600"/>
          </a:xfrm>
          <a:prstGeom prst="rect">
            <a:avLst/>
          </a:prstGeom>
          <a:effectLst>
            <a:outerShdw blurRad="142875" dist="19050" dir="8760000" algn="bl" rotWithShape="0">
              <a:srgbClr val="76A5AF">
                <a:alpha val="50000"/>
              </a:srgbClr>
            </a:outerShdw>
          </a:effectLst>
        </p:spPr>
        <p:txBody>
          <a:bodyPr spcFirstLastPara="1" wrap="square" lIns="121900" tIns="121900" rIns="121900" bIns="121900" anchor="b" anchorCtr="0">
            <a:noAutofit/>
          </a:bodyPr>
          <a:lstStyle/>
          <a:p>
            <a:r>
              <a:rPr lang="en-GB" dirty="0"/>
              <a:t>SYRIA-TELCOM </a:t>
            </a:r>
            <a:endParaRPr dirty="0"/>
          </a:p>
        </p:txBody>
      </p:sp>
      <p:sp>
        <p:nvSpPr>
          <p:cNvPr id="163" name="Google Shape;163;p38"/>
          <p:cNvSpPr txBox="1">
            <a:spLocks noGrp="1"/>
          </p:cNvSpPr>
          <p:nvPr>
            <p:ph type="subTitle" idx="1"/>
          </p:nvPr>
        </p:nvSpPr>
        <p:spPr>
          <a:xfrm>
            <a:off x="2725600" y="4939533"/>
            <a:ext cx="6740800" cy="619600"/>
          </a:xfrm>
          <a:prstGeom prst="rect">
            <a:avLst/>
          </a:prstGeom>
        </p:spPr>
        <p:txBody>
          <a:bodyPr spcFirstLastPara="1" wrap="square" lIns="121900" tIns="121900" rIns="121900" bIns="121900" anchor="t" anchorCtr="0">
            <a:noAutofit/>
          </a:bodyPr>
          <a:lstStyle/>
          <a:p>
            <a:pPr marL="0" indent="0"/>
            <a:r>
              <a:rPr lang="en-GB" dirty="0"/>
              <a:t>CYNTHIA CHIURI</a:t>
            </a:r>
            <a:endParaRPr dirty="0"/>
          </a:p>
        </p:txBody>
      </p:sp>
      <p:sp>
        <p:nvSpPr>
          <p:cNvPr id="164" name="Google Shape;164;p38"/>
          <p:cNvSpPr txBox="1">
            <a:spLocks noGrp="1"/>
          </p:cNvSpPr>
          <p:nvPr>
            <p:ph type="ctrTitle"/>
          </p:nvPr>
        </p:nvSpPr>
        <p:spPr>
          <a:xfrm>
            <a:off x="2725600" y="3475773"/>
            <a:ext cx="6389600" cy="619600"/>
          </a:xfrm>
          <a:prstGeom prst="rect">
            <a:avLst/>
          </a:prstGeom>
          <a:effectLst>
            <a:outerShdw blurRad="100013" dist="19050" dir="8460000" algn="bl" rotWithShape="0">
              <a:srgbClr val="76A5AF">
                <a:alpha val="50000"/>
              </a:srgbClr>
            </a:outerShdw>
          </a:effectLst>
        </p:spPr>
        <p:txBody>
          <a:bodyPr spcFirstLastPara="1" wrap="square" lIns="121900" tIns="121900" rIns="121900" bIns="121900" anchor="b" anchorCtr="0">
            <a:noAutofit/>
          </a:bodyPr>
          <a:lstStyle/>
          <a:p>
            <a:r>
              <a:rPr lang="en-GB" sz="2933" b="0" dirty="0">
                <a:latin typeface="Montserrat ExtraLight"/>
                <a:ea typeface="Montserrat ExtraLight"/>
                <a:cs typeface="Montserrat ExtraLight"/>
                <a:sym typeface="Montserrat ExtraLight"/>
              </a:rPr>
              <a:t>CUSTOMER CHURN ANALYSIS</a:t>
            </a:r>
            <a:endParaRPr sz="2933" b="0" dirty="0">
              <a:latin typeface="Montserrat ExtraLight"/>
              <a:ea typeface="Montserrat ExtraLight"/>
              <a:cs typeface="Montserrat ExtraLight"/>
              <a:sym typeface="Montserrat ExtraLight"/>
            </a:endParaRPr>
          </a:p>
        </p:txBody>
      </p:sp>
      <p:cxnSp>
        <p:nvCxnSpPr>
          <p:cNvPr id="165" name="Google Shape;165;p38"/>
          <p:cNvCxnSpPr/>
          <p:nvPr/>
        </p:nvCxnSpPr>
        <p:spPr>
          <a:xfrm>
            <a:off x="4254000" y="34202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251333" y="593367"/>
            <a:ext cx="6172400" cy="1255200"/>
          </a:xfrm>
          <a:prstGeom prst="rect">
            <a:avLst/>
          </a:prstGeom>
        </p:spPr>
        <p:txBody>
          <a:bodyPr spcFirstLastPara="1" wrap="square" lIns="121900" tIns="121900" rIns="121900" bIns="121900" anchor="t" anchorCtr="0">
            <a:noAutofit/>
          </a:bodyPr>
          <a:lstStyle/>
          <a:p>
            <a:r>
              <a:rPr lang="en-US" dirty="0"/>
              <a:t>O</a:t>
            </a:r>
            <a:r>
              <a:rPr lang="en-GB" dirty="0"/>
              <a:t>BSERVATIONS</a:t>
            </a:r>
            <a:endParaRPr dirty="0"/>
          </a:p>
        </p:txBody>
      </p:sp>
      <p:cxnSp>
        <p:nvCxnSpPr>
          <p:cNvPr id="234" name="Google Shape;234;p46"/>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6"/>
          <p:cNvSpPr txBox="1">
            <a:spLocks noGrp="1"/>
          </p:cNvSpPr>
          <p:nvPr>
            <p:ph type="subTitle" idx="6"/>
          </p:nvPr>
        </p:nvSpPr>
        <p:spPr>
          <a:xfrm>
            <a:off x="463978" y="6095010"/>
            <a:ext cx="11140327" cy="806604"/>
          </a:xfrm>
          <a:prstGeom prst="rect">
            <a:avLst/>
          </a:prstGeom>
        </p:spPr>
        <p:txBody>
          <a:bodyPr spcFirstLastPara="1" wrap="square" lIns="121900" tIns="121900" rIns="121900" bIns="121900" anchor="t" anchorCtr="0">
            <a:noAutofit/>
          </a:bodyPr>
          <a:lstStyle/>
          <a:p>
            <a:pPr marL="0" indent="0"/>
            <a:r>
              <a:rPr lang="en-GB" sz="1600" dirty="0"/>
              <a:t>The above shows different cities with different churn rates and the churn rate is low for most states.</a:t>
            </a:r>
            <a:endParaRPr sz="1600" dirty="0"/>
          </a:p>
        </p:txBody>
      </p:sp>
      <p:sp>
        <p:nvSpPr>
          <p:cNvPr id="247" name="Google Shape;247;p46"/>
          <p:cNvSpPr/>
          <p:nvPr/>
        </p:nvSpPr>
        <p:spPr>
          <a:xfrm>
            <a:off x="9133469" y="2699267"/>
            <a:ext cx="565179" cy="546648"/>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48" name="Google Shape;248;p46"/>
          <p:cNvGrpSpPr/>
          <p:nvPr/>
        </p:nvGrpSpPr>
        <p:grpSpPr>
          <a:xfrm>
            <a:off x="5878592" y="2690004"/>
            <a:ext cx="434808" cy="565211"/>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4098" name="Picture 2">
            <a:extLst>
              <a:ext uri="{FF2B5EF4-FFF2-40B4-BE49-F238E27FC236}">
                <a16:creationId xmlns:a16="http://schemas.microsoft.com/office/drawing/2014/main" id="{D2E0A6E9-6E1E-4B0C-A625-E880764D3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09" y="1361440"/>
            <a:ext cx="10970328" cy="436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166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251333" y="593367"/>
            <a:ext cx="6172400" cy="1255200"/>
          </a:xfrm>
          <a:prstGeom prst="rect">
            <a:avLst/>
          </a:prstGeom>
        </p:spPr>
        <p:txBody>
          <a:bodyPr spcFirstLastPara="1" wrap="square" lIns="121900" tIns="121900" rIns="121900" bIns="121900" anchor="t" anchorCtr="0">
            <a:noAutofit/>
          </a:bodyPr>
          <a:lstStyle/>
          <a:p>
            <a:r>
              <a:rPr lang="en-US" dirty="0"/>
              <a:t>O</a:t>
            </a:r>
            <a:r>
              <a:rPr lang="en-GB" dirty="0"/>
              <a:t>BSERVATIONS</a:t>
            </a:r>
            <a:endParaRPr dirty="0"/>
          </a:p>
        </p:txBody>
      </p:sp>
      <p:cxnSp>
        <p:nvCxnSpPr>
          <p:cNvPr id="234" name="Google Shape;234;p46"/>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6"/>
          <p:cNvSpPr txBox="1">
            <a:spLocks noGrp="1"/>
          </p:cNvSpPr>
          <p:nvPr>
            <p:ph type="subTitle" idx="6"/>
          </p:nvPr>
        </p:nvSpPr>
        <p:spPr>
          <a:xfrm>
            <a:off x="463978" y="6095010"/>
            <a:ext cx="11140327" cy="806604"/>
          </a:xfrm>
          <a:prstGeom prst="rect">
            <a:avLst/>
          </a:prstGeom>
        </p:spPr>
        <p:txBody>
          <a:bodyPr spcFirstLastPara="1" wrap="square" lIns="121900" tIns="121900" rIns="121900" bIns="121900" anchor="t" anchorCtr="0">
            <a:noAutofit/>
          </a:bodyPr>
          <a:lstStyle/>
          <a:p>
            <a:pPr marL="0" indent="0"/>
            <a:r>
              <a:rPr lang="en-GB" sz="1600" dirty="0"/>
              <a:t>The above shows the collinearity analysis between the variables after reducing multicollinearity.</a:t>
            </a:r>
            <a:endParaRPr sz="1600" dirty="0"/>
          </a:p>
        </p:txBody>
      </p:sp>
      <p:sp>
        <p:nvSpPr>
          <p:cNvPr id="247" name="Google Shape;247;p46"/>
          <p:cNvSpPr/>
          <p:nvPr/>
        </p:nvSpPr>
        <p:spPr>
          <a:xfrm>
            <a:off x="9133469" y="2699267"/>
            <a:ext cx="565179" cy="546648"/>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48" name="Google Shape;248;p46"/>
          <p:cNvGrpSpPr/>
          <p:nvPr/>
        </p:nvGrpSpPr>
        <p:grpSpPr>
          <a:xfrm>
            <a:off x="5878592" y="2690004"/>
            <a:ext cx="434808" cy="565211"/>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5122" name="Picture 2">
            <a:extLst>
              <a:ext uri="{FF2B5EF4-FFF2-40B4-BE49-F238E27FC236}">
                <a16:creationId xmlns:a16="http://schemas.microsoft.com/office/drawing/2014/main" id="{9F190DF4-8395-4A52-A519-927F4B582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61" y="1371600"/>
            <a:ext cx="10168505" cy="453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666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5013776" y="4605129"/>
            <a:ext cx="6671161" cy="798400"/>
          </a:xfrm>
          <a:prstGeom prst="rect">
            <a:avLst/>
          </a:prstGeom>
        </p:spPr>
        <p:txBody>
          <a:bodyPr spcFirstLastPara="1" wrap="square" lIns="121900" tIns="121900" rIns="121900" bIns="121900" anchor="b" anchorCtr="0">
            <a:noAutofit/>
          </a:bodyPr>
          <a:lstStyle/>
          <a:p>
            <a:r>
              <a:rPr lang="en-GB" dirty="0"/>
              <a:t>MODELLING</a:t>
            </a:r>
            <a:endParaRPr dirty="0"/>
          </a:p>
        </p:txBody>
      </p:sp>
      <p:sp>
        <p:nvSpPr>
          <p:cNvPr id="207" name="Google Shape;207;p43"/>
          <p:cNvSpPr txBox="1">
            <a:spLocks noGrp="1"/>
          </p:cNvSpPr>
          <p:nvPr>
            <p:ph type="title" idx="2"/>
          </p:nvPr>
        </p:nvSpPr>
        <p:spPr>
          <a:xfrm>
            <a:off x="1397693" y="4383333"/>
            <a:ext cx="3217200" cy="1242000"/>
          </a:xfrm>
          <a:prstGeom prst="rect">
            <a:avLst/>
          </a:prstGeom>
        </p:spPr>
        <p:txBody>
          <a:bodyPr spcFirstLastPara="1" wrap="square" lIns="121900" tIns="121900" rIns="121900" bIns="121900" anchor="ctr" anchorCtr="0">
            <a:noAutofit/>
          </a:bodyPr>
          <a:lstStyle/>
          <a:p>
            <a:r>
              <a:rPr lang="en" dirty="0"/>
              <a:t>03</a:t>
            </a:r>
            <a:endParaRPr dirty="0"/>
          </a:p>
        </p:txBody>
      </p:sp>
      <p:cxnSp>
        <p:nvCxnSpPr>
          <p:cNvPr id="209" name="Google Shape;209;p43"/>
          <p:cNvCxnSpPr/>
          <p:nvPr/>
        </p:nvCxnSpPr>
        <p:spPr>
          <a:xfrm>
            <a:off x="4814333" y="4337729"/>
            <a:ext cx="0" cy="133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8212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1251333" y="593367"/>
            <a:ext cx="6619600" cy="1255200"/>
          </a:xfrm>
          <a:prstGeom prst="rect">
            <a:avLst/>
          </a:prstGeom>
        </p:spPr>
        <p:txBody>
          <a:bodyPr spcFirstLastPara="1" wrap="square" lIns="121900" tIns="121900" rIns="121900" bIns="121900" anchor="t" anchorCtr="0">
            <a:noAutofit/>
          </a:bodyPr>
          <a:lstStyle/>
          <a:p>
            <a:r>
              <a:rPr lang="en-GB" dirty="0"/>
              <a:t>BASELINE MODEL –DECISION TREE</a:t>
            </a:r>
            <a:endParaRPr dirty="0"/>
          </a:p>
        </p:txBody>
      </p:sp>
      <p:cxnSp>
        <p:nvCxnSpPr>
          <p:cNvPr id="1998" name="Google Shape;1998;p57"/>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146" name="Picture 2">
            <a:extLst>
              <a:ext uri="{FF2B5EF4-FFF2-40B4-BE49-F238E27FC236}">
                <a16:creationId xmlns:a16="http://schemas.microsoft.com/office/drawing/2014/main" id="{353FACF9-6345-40EF-A2B7-C21EF3880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840" y="1848567"/>
            <a:ext cx="6177280" cy="4799180"/>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40;p46">
            <a:extLst>
              <a:ext uri="{FF2B5EF4-FFF2-40B4-BE49-F238E27FC236}">
                <a16:creationId xmlns:a16="http://schemas.microsoft.com/office/drawing/2014/main" id="{2736364A-76F1-4C8F-8065-52ACF83047D0}"/>
              </a:ext>
            </a:extLst>
          </p:cNvPr>
          <p:cNvSpPr txBox="1">
            <a:spLocks/>
          </p:cNvSpPr>
          <p:nvPr/>
        </p:nvSpPr>
        <p:spPr>
          <a:xfrm>
            <a:off x="281098" y="2622397"/>
            <a:ext cx="5174823" cy="80660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GB" sz="1600" kern="0">
                <a:solidFill>
                  <a:srgbClr val="FFFFFF"/>
                </a:solidFill>
              </a:rPr>
              <a:t>The above shows different cities with different churn rates and the churn rate is low for most states.</a:t>
            </a:r>
            <a:endParaRPr lang="en-GB" sz="1600" kern="0" dirty="0">
              <a:solidFill>
                <a:srgbClr val="FFFFFF"/>
              </a:solidFill>
            </a:endParaRPr>
          </a:p>
        </p:txBody>
      </p:sp>
    </p:spTree>
    <p:extLst>
      <p:ext uri="{BB962C8B-B14F-4D97-AF65-F5344CB8AC3E}">
        <p14:creationId xmlns:p14="http://schemas.microsoft.com/office/powerpoint/2010/main" val="3552968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1251333" y="593367"/>
            <a:ext cx="6619600" cy="1255200"/>
          </a:xfrm>
          <a:prstGeom prst="rect">
            <a:avLst/>
          </a:prstGeom>
        </p:spPr>
        <p:txBody>
          <a:bodyPr spcFirstLastPara="1" wrap="square" lIns="121900" tIns="121900" rIns="121900" bIns="121900" anchor="t" anchorCtr="0">
            <a:noAutofit/>
          </a:bodyPr>
          <a:lstStyle/>
          <a:p>
            <a:r>
              <a:rPr lang="en-GB" dirty="0"/>
              <a:t>BASELINE MODEL –DECISION TREE</a:t>
            </a:r>
            <a:endParaRPr dirty="0"/>
          </a:p>
        </p:txBody>
      </p:sp>
      <p:cxnSp>
        <p:nvCxnSpPr>
          <p:cNvPr id="1998" name="Google Shape;1998;p57"/>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170" name="Picture 2">
            <a:extLst>
              <a:ext uri="{FF2B5EF4-FFF2-40B4-BE49-F238E27FC236}">
                <a16:creationId xmlns:a16="http://schemas.microsoft.com/office/drawing/2014/main" id="{B203E268-CC7F-4CCF-898E-E6912000B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361" y="1889902"/>
            <a:ext cx="9306559" cy="456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09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1251333" y="593367"/>
            <a:ext cx="6619600" cy="1255200"/>
          </a:xfrm>
          <a:prstGeom prst="rect">
            <a:avLst/>
          </a:prstGeom>
        </p:spPr>
        <p:txBody>
          <a:bodyPr spcFirstLastPara="1" wrap="square" lIns="121900" tIns="121900" rIns="121900" bIns="121900" anchor="t" anchorCtr="0">
            <a:noAutofit/>
          </a:bodyPr>
          <a:lstStyle/>
          <a:p>
            <a:r>
              <a:rPr lang="en-GB" dirty="0"/>
              <a:t>MODELS USED</a:t>
            </a:r>
            <a:endParaRPr dirty="0"/>
          </a:p>
        </p:txBody>
      </p:sp>
      <p:cxnSp>
        <p:nvCxnSpPr>
          <p:cNvPr id="1998" name="Google Shape;1998;p57"/>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194" name="Picture 2">
            <a:extLst>
              <a:ext uri="{FF2B5EF4-FFF2-40B4-BE49-F238E27FC236}">
                <a16:creationId xmlns:a16="http://schemas.microsoft.com/office/drawing/2014/main" id="{53B21221-815E-49CB-A742-9156D87E2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70" y="1675846"/>
            <a:ext cx="10882861" cy="463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025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1251333" y="593367"/>
            <a:ext cx="7547227" cy="1255200"/>
          </a:xfrm>
          <a:prstGeom prst="rect">
            <a:avLst/>
          </a:prstGeom>
        </p:spPr>
        <p:txBody>
          <a:bodyPr spcFirstLastPara="1" wrap="square" lIns="121900" tIns="121900" rIns="121900" bIns="121900" anchor="t" anchorCtr="0">
            <a:noAutofit/>
          </a:bodyPr>
          <a:lstStyle/>
          <a:p>
            <a:r>
              <a:rPr lang="en-GB" dirty="0"/>
              <a:t>MODEL SCORES PERFORMANCE</a:t>
            </a:r>
            <a:endParaRPr dirty="0"/>
          </a:p>
        </p:txBody>
      </p:sp>
      <p:cxnSp>
        <p:nvCxnSpPr>
          <p:cNvPr id="1998" name="Google Shape;1998;p57"/>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218" name="Picture 2">
            <a:extLst>
              <a:ext uri="{FF2B5EF4-FFF2-40B4-BE49-F238E27FC236}">
                <a16:creationId xmlns:a16="http://schemas.microsoft.com/office/drawing/2014/main" id="{937B45A3-9CAC-4443-9E83-831576187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 y="1676400"/>
            <a:ext cx="10769600" cy="496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737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2467400" y="1442299"/>
            <a:ext cx="7257200" cy="4298100"/>
          </a:xfrm>
          <a:prstGeom prst="rect">
            <a:avLst/>
          </a:prstGeom>
        </p:spPr>
        <p:txBody>
          <a:bodyPr spcFirstLastPara="1" wrap="square" lIns="121900" tIns="121900" rIns="121900" bIns="121900" anchor="t" anchorCtr="0">
            <a:noAutofit/>
          </a:bodyPr>
          <a:lstStyle/>
          <a:p>
            <a:pPr marL="380990" indent="-380990">
              <a:buFont typeface="Wingdings" panose="05000000000000000000" pitchFamily="2" charset="2"/>
              <a:buChar char="§"/>
            </a:pPr>
            <a:r>
              <a:rPr lang="en-GB" sz="2000" dirty="0"/>
              <a:t>We can see from the feature importance graph below that there are several features that the model is weighing more heavily:</a:t>
            </a:r>
            <a:br>
              <a:rPr lang="en-GB" sz="2000" dirty="0"/>
            </a:br>
            <a:br>
              <a:rPr lang="en-GB" sz="2000" dirty="0"/>
            </a:br>
            <a:r>
              <a:rPr lang="en-GB" sz="2000" dirty="0"/>
              <a:t>Total day minutes,</a:t>
            </a:r>
            <a:br>
              <a:rPr lang="en-GB" sz="2000" dirty="0"/>
            </a:br>
            <a:br>
              <a:rPr lang="en-GB" sz="2000" dirty="0"/>
            </a:br>
            <a:r>
              <a:rPr lang="en-GB" sz="2000" dirty="0"/>
              <a:t>Total intl calls,</a:t>
            </a:r>
            <a:br>
              <a:rPr lang="en-GB" sz="2000" dirty="0"/>
            </a:br>
            <a:br>
              <a:rPr lang="en-GB" sz="2000" dirty="0"/>
            </a:br>
            <a:r>
              <a:rPr lang="en-GB" sz="2000" dirty="0"/>
              <a:t>Total Eve minutes,</a:t>
            </a:r>
            <a:br>
              <a:rPr lang="en-GB" sz="2000" dirty="0"/>
            </a:br>
            <a:br>
              <a:rPr lang="en-GB" sz="2000" dirty="0"/>
            </a:br>
            <a:r>
              <a:rPr lang="en-GB" sz="2000" dirty="0"/>
              <a:t>Number of Vmail messages,</a:t>
            </a:r>
            <a:br>
              <a:rPr lang="en-GB" sz="2000" dirty="0"/>
            </a:br>
            <a:br>
              <a:rPr lang="en-GB" sz="2000" dirty="0"/>
            </a:br>
            <a:r>
              <a:rPr lang="en-GB" sz="2000" dirty="0"/>
              <a:t>Account length.</a:t>
            </a: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1251333" y="593367"/>
            <a:ext cx="7547227" cy="1255200"/>
          </a:xfrm>
          <a:prstGeom prst="rect">
            <a:avLst/>
          </a:prstGeom>
        </p:spPr>
        <p:txBody>
          <a:bodyPr spcFirstLastPara="1" wrap="square" lIns="121900" tIns="121900" rIns="121900" bIns="121900" anchor="t" anchorCtr="0">
            <a:noAutofit/>
          </a:bodyPr>
          <a:lstStyle/>
          <a:p>
            <a:r>
              <a:rPr lang="en-GB" dirty="0"/>
              <a:t>FEATURE SELECTION</a:t>
            </a:r>
            <a:endParaRPr dirty="0"/>
          </a:p>
        </p:txBody>
      </p:sp>
      <p:cxnSp>
        <p:nvCxnSpPr>
          <p:cNvPr id="1998" name="Google Shape;1998;p57"/>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42" name="Picture 2">
            <a:extLst>
              <a:ext uri="{FF2B5EF4-FFF2-40B4-BE49-F238E27FC236}">
                <a16:creationId xmlns:a16="http://schemas.microsoft.com/office/drawing/2014/main" id="{0BF435F5-10BD-4378-9D9D-9BC05CAD0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20" y="1341120"/>
            <a:ext cx="11013440" cy="512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568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1251333" y="593367"/>
            <a:ext cx="6172400" cy="1255200"/>
          </a:xfrm>
          <a:prstGeom prst="rect">
            <a:avLst/>
          </a:prstGeom>
        </p:spPr>
        <p:txBody>
          <a:bodyPr spcFirstLastPara="1" wrap="square" lIns="121900" tIns="121900" rIns="121900" bIns="121900" anchor="t" anchorCtr="0">
            <a:noAutofit/>
          </a:bodyPr>
          <a:lstStyle/>
          <a:p>
            <a:r>
              <a:rPr lang="en" dirty="0"/>
              <a:t>CONLUSION</a:t>
            </a:r>
            <a:endParaRPr dirty="0"/>
          </a:p>
        </p:txBody>
      </p:sp>
      <p:sp>
        <p:nvSpPr>
          <p:cNvPr id="2191" name="Google Shape;2191;p70"/>
          <p:cNvSpPr txBox="1">
            <a:spLocks noGrp="1"/>
          </p:cNvSpPr>
          <p:nvPr>
            <p:ph type="body" idx="1"/>
          </p:nvPr>
        </p:nvSpPr>
        <p:spPr>
          <a:xfrm>
            <a:off x="1039933" y="1734847"/>
            <a:ext cx="6595200" cy="3681200"/>
          </a:xfrm>
          <a:prstGeom prst="rect">
            <a:avLst/>
          </a:prstGeom>
        </p:spPr>
        <p:txBody>
          <a:bodyPr spcFirstLastPara="1" wrap="square" lIns="121900" tIns="121900" rIns="121900" bIns="121900" anchor="t" anchorCtr="0">
            <a:noAutofit/>
          </a:bodyPr>
          <a:lstStyle/>
          <a:p>
            <a:pPr marL="0" indent="0">
              <a:buNone/>
            </a:pPr>
            <a:r>
              <a:rPr lang="en-GB" dirty="0"/>
              <a:t>The churn prediction models seem to have reasonably good performance based on the metrics used (accuracy, precision, recall, and F1-score), with Gradient Boosting performing the best with an Accuracy of 95.25% and Recall of 53.8% after tuning.</a:t>
            </a:r>
            <a:endParaRPr dirty="0"/>
          </a:p>
        </p:txBody>
      </p:sp>
      <p:cxnSp>
        <p:nvCxnSpPr>
          <p:cNvPr id="2192" name="Google Shape;2192;p70"/>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63987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5013776" y="4605129"/>
            <a:ext cx="6671161" cy="798400"/>
          </a:xfrm>
          <a:prstGeom prst="rect">
            <a:avLst/>
          </a:prstGeom>
        </p:spPr>
        <p:txBody>
          <a:bodyPr spcFirstLastPara="1" wrap="square" lIns="121900" tIns="121900" rIns="121900" bIns="121900" anchor="b" anchorCtr="0">
            <a:noAutofit/>
          </a:bodyPr>
          <a:lstStyle/>
          <a:p>
            <a:r>
              <a:rPr lang="en-GB" dirty="0"/>
              <a:t>BUSINESS UNDERSTANDING</a:t>
            </a:r>
            <a:endParaRPr dirty="0"/>
          </a:p>
        </p:txBody>
      </p:sp>
      <p:sp>
        <p:nvSpPr>
          <p:cNvPr id="207" name="Google Shape;207;p43"/>
          <p:cNvSpPr txBox="1">
            <a:spLocks noGrp="1"/>
          </p:cNvSpPr>
          <p:nvPr>
            <p:ph type="title" idx="2"/>
          </p:nvPr>
        </p:nvSpPr>
        <p:spPr>
          <a:xfrm>
            <a:off x="1397693" y="4383333"/>
            <a:ext cx="3217200" cy="1242000"/>
          </a:xfrm>
          <a:prstGeom prst="rect">
            <a:avLst/>
          </a:prstGeom>
        </p:spPr>
        <p:txBody>
          <a:bodyPr spcFirstLastPara="1" wrap="square" lIns="121900" tIns="121900" rIns="121900" bIns="121900" anchor="ctr" anchorCtr="0">
            <a:noAutofit/>
          </a:bodyPr>
          <a:lstStyle/>
          <a:p>
            <a:r>
              <a:rPr lang="en"/>
              <a:t>01</a:t>
            </a:r>
            <a:endParaRPr/>
          </a:p>
        </p:txBody>
      </p:sp>
      <p:cxnSp>
        <p:nvCxnSpPr>
          <p:cNvPr id="209" name="Google Shape;209;p43"/>
          <p:cNvCxnSpPr/>
          <p:nvPr/>
        </p:nvCxnSpPr>
        <p:spPr>
          <a:xfrm>
            <a:off x="4814333" y="4337729"/>
            <a:ext cx="0" cy="133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1251333" y="593367"/>
            <a:ext cx="6172400" cy="1255200"/>
          </a:xfrm>
          <a:prstGeom prst="rect">
            <a:avLst/>
          </a:prstGeom>
        </p:spPr>
        <p:txBody>
          <a:bodyPr spcFirstLastPara="1" wrap="square" lIns="121900" tIns="121900" rIns="121900" bIns="121900" anchor="t" anchorCtr="0">
            <a:noAutofit/>
          </a:bodyPr>
          <a:lstStyle/>
          <a:p>
            <a:r>
              <a:rPr lang="en-GB" dirty="0"/>
              <a:t>RECOMMENDATIONS</a:t>
            </a:r>
            <a:endParaRPr dirty="0"/>
          </a:p>
        </p:txBody>
      </p:sp>
      <p:sp>
        <p:nvSpPr>
          <p:cNvPr id="2191" name="Google Shape;2191;p70"/>
          <p:cNvSpPr txBox="1">
            <a:spLocks noGrp="1"/>
          </p:cNvSpPr>
          <p:nvPr>
            <p:ph type="body" idx="1"/>
          </p:nvPr>
        </p:nvSpPr>
        <p:spPr>
          <a:xfrm>
            <a:off x="1039933" y="1734847"/>
            <a:ext cx="6595200" cy="3681200"/>
          </a:xfrm>
          <a:prstGeom prst="rect">
            <a:avLst/>
          </a:prstGeom>
        </p:spPr>
        <p:txBody>
          <a:bodyPr spcFirstLastPara="1" wrap="square" lIns="121900" tIns="121900" rIns="121900" bIns="121900" anchor="t" anchorCtr="0">
            <a:noAutofit/>
          </a:bodyPr>
          <a:lstStyle/>
          <a:p>
            <a:pPr marL="0" indent="0">
              <a:buNone/>
            </a:pPr>
            <a:r>
              <a:rPr lang="en-GB" sz="667" dirty="0"/>
              <a:t>Based on our findings, we recommend the following:</a:t>
            </a:r>
          </a:p>
          <a:p>
            <a:pPr marL="0" indent="0">
              <a:buNone/>
            </a:pPr>
            <a:endParaRPr lang="en-GB" sz="667" dirty="0"/>
          </a:p>
          <a:p>
            <a:pPr marL="0" indent="0">
              <a:buNone/>
            </a:pPr>
            <a:r>
              <a:rPr lang="en-GB" sz="667" dirty="0"/>
              <a:t>To answer our objective question:</a:t>
            </a:r>
          </a:p>
          <a:p>
            <a:pPr marL="0" indent="0">
              <a:buNone/>
            </a:pPr>
            <a:endParaRPr lang="en-GB" sz="667" dirty="0"/>
          </a:p>
          <a:p>
            <a:pPr marL="0" indent="0">
              <a:buNone/>
            </a:pPr>
            <a:r>
              <a:rPr lang="en-GB" sz="667" dirty="0"/>
              <a:t>How can we assist </a:t>
            </a:r>
            <a:r>
              <a:rPr lang="en-GB" sz="667" dirty="0" err="1"/>
              <a:t>SyriaTel</a:t>
            </a:r>
            <a:r>
              <a:rPr lang="en-GB" sz="667" dirty="0"/>
              <a:t> in optimizing retention strategies and resource allocation to minimize financial losses associated with customer churn, ultimately improving the company's bottom line and fostering customer loyalty?</a:t>
            </a:r>
          </a:p>
          <a:p>
            <a:pPr marL="0" indent="0">
              <a:buNone/>
            </a:pPr>
            <a:endParaRPr lang="en-GB" sz="667" dirty="0"/>
          </a:p>
          <a:p>
            <a:pPr marL="0" indent="0">
              <a:buNone/>
            </a:pPr>
            <a:r>
              <a:rPr lang="en-GB" sz="667" dirty="0"/>
              <a:t>Revise International Plan Pricing: Adjust the pricing structure of the International Plan to align with the standard plan, as the current charges are identical.</a:t>
            </a:r>
          </a:p>
          <a:p>
            <a:pPr marL="0" indent="0">
              <a:buNone/>
            </a:pPr>
            <a:endParaRPr lang="en-GB" sz="667" dirty="0"/>
          </a:p>
          <a:p>
            <a:pPr marL="0" indent="0">
              <a:buNone/>
            </a:pPr>
            <a:r>
              <a:rPr lang="en-GB" sz="667" dirty="0"/>
              <a:t>Enhance Communication Channels: Establish proactive communication strategies to engage customers and address their needs promptly.</a:t>
            </a:r>
          </a:p>
          <a:p>
            <a:pPr marL="0" indent="0">
              <a:buNone/>
            </a:pPr>
            <a:endParaRPr lang="en-GB" sz="667" dirty="0"/>
          </a:p>
          <a:p>
            <a:pPr marL="0" indent="0">
              <a:buNone/>
            </a:pPr>
            <a:r>
              <a:rPr lang="en-GB" sz="667" dirty="0"/>
              <a:t>Implement Regular Feedback Mechanisms: Frequently solicit customer feedback to understand their experiences and expectations better.</a:t>
            </a:r>
          </a:p>
          <a:p>
            <a:pPr marL="0" indent="0">
              <a:buNone/>
            </a:pPr>
            <a:endParaRPr lang="en-GB" sz="667" dirty="0"/>
          </a:p>
          <a:p>
            <a:pPr marL="0" indent="0">
              <a:buNone/>
            </a:pPr>
            <a:r>
              <a:rPr lang="en-GB" sz="667" dirty="0"/>
              <a:t>Introduce Periodic Customer Incentives: Deploy regular promotional offers to enhance customer loyalty and retention.</a:t>
            </a:r>
          </a:p>
          <a:p>
            <a:pPr marL="0" indent="0">
              <a:buNone/>
            </a:pPr>
            <a:endParaRPr lang="en-GB" sz="667" dirty="0"/>
          </a:p>
          <a:p>
            <a:pPr marL="0" indent="0">
              <a:buNone/>
            </a:pPr>
            <a:r>
              <a:rPr lang="en-GB" sz="667" dirty="0"/>
              <a:t>Focus on High-Churn States: Pay special attention to customers in states with high churn rates and devise strategies to address their specific issues.</a:t>
            </a:r>
          </a:p>
          <a:p>
            <a:pPr marL="0" indent="0">
              <a:buNone/>
            </a:pPr>
            <a:endParaRPr lang="en-GB" sz="667" dirty="0"/>
          </a:p>
          <a:p>
            <a:pPr marL="0" indent="0">
              <a:buNone/>
            </a:pPr>
            <a:r>
              <a:rPr lang="en-GB" sz="667" dirty="0"/>
              <a:t>Prioritize High-Value Customers: Develop strategies to deepen relationships with the most loyal and profitable customers.</a:t>
            </a:r>
          </a:p>
          <a:p>
            <a:pPr marL="0" indent="0">
              <a:buNone/>
            </a:pPr>
            <a:endParaRPr lang="en-GB" sz="667" dirty="0"/>
          </a:p>
          <a:p>
            <a:pPr marL="0" indent="0">
              <a:buNone/>
            </a:pPr>
            <a:r>
              <a:rPr lang="en-GB" sz="667" dirty="0"/>
              <a:t>Ensure Regular Server Maintenance: Conduct routine server maintenance to ensure optimal performance and minimize downtime.</a:t>
            </a:r>
          </a:p>
          <a:p>
            <a:pPr marL="0" indent="0">
              <a:buNone/>
            </a:pPr>
            <a:endParaRPr lang="en-GB" sz="667" dirty="0"/>
          </a:p>
          <a:p>
            <a:pPr marL="0" indent="0">
              <a:buNone/>
            </a:pPr>
            <a:r>
              <a:rPr lang="en-GB" sz="667" dirty="0"/>
              <a:t>Address Network Connectivity Issues: Invest in infrastructure improvements to resolve any existing network connectivity problems.</a:t>
            </a:r>
          </a:p>
          <a:p>
            <a:pPr marL="0" indent="0">
              <a:buNone/>
            </a:pPr>
            <a:endParaRPr lang="en-GB" sz="667" dirty="0"/>
          </a:p>
          <a:p>
            <a:pPr marL="0" indent="0">
              <a:buNone/>
            </a:pPr>
            <a:r>
              <a:rPr lang="en-GB" sz="667" dirty="0"/>
              <a:t>Develop a New Customer Onboarding Roadmap: Create a comprehensive roadmap for new customers to ensure a smooth and positive onboarding experience.</a:t>
            </a:r>
          </a:p>
          <a:p>
            <a:pPr marL="0" indent="0">
              <a:buNone/>
            </a:pPr>
            <a:endParaRPr lang="en-GB" sz="667" dirty="0"/>
          </a:p>
          <a:p>
            <a:pPr marL="0" indent="0">
              <a:buNone/>
            </a:pPr>
            <a:r>
              <a:rPr lang="en-GB" sz="667" dirty="0"/>
              <a:t>Perform Churn Analysis: Conduct regular churn analysis to identify patterns and devise effective retention strategies.</a:t>
            </a:r>
          </a:p>
          <a:p>
            <a:pPr marL="0" indent="0">
              <a:buNone/>
            </a:pPr>
            <a:endParaRPr lang="en-GB" sz="667" dirty="0"/>
          </a:p>
          <a:p>
            <a:pPr marL="0" indent="0">
              <a:buNone/>
            </a:pPr>
            <a:r>
              <a:rPr lang="en-GB" sz="667" dirty="0"/>
              <a:t>Maintain Competitive Edge: Continually monitor market trends and competitor activities to ensure the company’s offerings remain competitive.</a:t>
            </a:r>
            <a:endParaRPr sz="667" dirty="0"/>
          </a:p>
        </p:txBody>
      </p:sp>
      <p:cxnSp>
        <p:nvCxnSpPr>
          <p:cNvPr id="2192" name="Google Shape;2192;p70"/>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140221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5550747" y="2055496"/>
            <a:ext cx="5784720" cy="2747007"/>
          </a:xfrm>
          <a:prstGeom prst="rect">
            <a:avLst/>
          </a:prstGeom>
        </p:spPr>
        <p:txBody>
          <a:bodyPr spcFirstLastPara="1" wrap="square" lIns="121900" tIns="121900" rIns="121900" bIns="121900" anchor="b" anchorCtr="0">
            <a:noAutofit/>
          </a:bodyPr>
          <a:lstStyle/>
          <a:p>
            <a:r>
              <a:rPr lang="en-GB" dirty="0"/>
              <a:t>THANK</a:t>
            </a:r>
            <a:br>
              <a:rPr lang="en-GB" dirty="0"/>
            </a:br>
            <a:r>
              <a:rPr lang="en-GB" dirty="0"/>
              <a:t>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251333" y="593367"/>
            <a:ext cx="6172400" cy="1255200"/>
          </a:xfrm>
          <a:prstGeom prst="rect">
            <a:avLst/>
          </a:prstGeom>
        </p:spPr>
        <p:txBody>
          <a:bodyPr spcFirstLastPara="1" wrap="square" lIns="121900" tIns="121900" rIns="121900" bIns="121900" anchor="t" anchorCtr="0">
            <a:noAutofit/>
          </a:bodyPr>
          <a:lstStyle/>
          <a:p>
            <a:r>
              <a:rPr lang="en-GB" dirty="0"/>
              <a:t>BUSINESS UNDERSTANDING</a:t>
            </a:r>
            <a:endParaRPr dirty="0">
              <a:solidFill>
                <a:schemeClr val="accent1"/>
              </a:solidFill>
            </a:endParaRPr>
          </a:p>
        </p:txBody>
      </p:sp>
      <p:sp>
        <p:nvSpPr>
          <p:cNvPr id="215" name="Google Shape;215;p44"/>
          <p:cNvSpPr txBox="1">
            <a:spLocks noGrp="1"/>
          </p:cNvSpPr>
          <p:nvPr>
            <p:ph type="body" idx="1"/>
          </p:nvPr>
        </p:nvSpPr>
        <p:spPr>
          <a:xfrm>
            <a:off x="1251333" y="2212367"/>
            <a:ext cx="6595200" cy="3681200"/>
          </a:xfrm>
          <a:prstGeom prst="rect">
            <a:avLst/>
          </a:prstGeom>
        </p:spPr>
        <p:txBody>
          <a:bodyPr spcFirstLastPara="1" wrap="square" lIns="121900" tIns="121900" rIns="121900" bIns="121900" anchor="t" anchorCtr="0">
            <a:noAutofit/>
          </a:bodyPr>
          <a:lstStyle/>
          <a:p>
            <a:pPr marL="0" indent="0">
              <a:buNone/>
            </a:pPr>
            <a:r>
              <a:rPr lang="en-GB" dirty="0"/>
              <a:t>For the telecommunication industry, one of the most important metrics to monitor and optimize is the churn rate, which measures the percentage of customers who stop using the service within a given period. </a:t>
            </a:r>
          </a:p>
          <a:p>
            <a:pPr marL="0" indent="0">
              <a:buNone/>
            </a:pPr>
            <a:endParaRPr lang="en-GB" dirty="0"/>
          </a:p>
          <a:p>
            <a:pPr marL="0" indent="0">
              <a:buNone/>
            </a:pPr>
            <a:r>
              <a:rPr lang="en-GB" dirty="0"/>
              <a:t>A high churn rate indicates customer dissatisfaction, loss of revenue, and reduced market share. </a:t>
            </a:r>
          </a:p>
          <a:p>
            <a:pPr marL="0" indent="0">
              <a:buNone/>
            </a:pPr>
            <a:endParaRPr lang="en-GB" dirty="0"/>
          </a:p>
          <a:p>
            <a:pPr marL="0" indent="0">
              <a:buNone/>
            </a:pPr>
            <a:r>
              <a:rPr lang="en-GB" dirty="0"/>
              <a:t>Therefore, it is essential to investigate the factors that influence customer churn and develop predictive models that can identify customers who are at risk of leaving. </a:t>
            </a:r>
            <a:endParaRPr dirty="0"/>
          </a:p>
        </p:txBody>
      </p:sp>
      <p:cxnSp>
        <p:nvCxnSpPr>
          <p:cNvPr id="216" name="Google Shape;216;p44"/>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1251333" y="593367"/>
            <a:ext cx="6172400" cy="1255200"/>
          </a:xfrm>
          <a:prstGeom prst="rect">
            <a:avLst/>
          </a:prstGeom>
        </p:spPr>
        <p:txBody>
          <a:bodyPr spcFirstLastPara="1" wrap="square" lIns="121900" tIns="121900" rIns="121900" bIns="121900" anchor="t" anchorCtr="0">
            <a:noAutofit/>
          </a:bodyPr>
          <a:lstStyle/>
          <a:p>
            <a:r>
              <a:rPr lang="en-GB" dirty="0"/>
              <a:t>FORMULATED BUSINESS PROBLEMS</a:t>
            </a:r>
            <a:endParaRPr dirty="0"/>
          </a:p>
        </p:txBody>
      </p:sp>
      <p:cxnSp>
        <p:nvCxnSpPr>
          <p:cNvPr id="222" name="Google Shape;222;p45"/>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808517" y="3295629"/>
            <a:ext cx="3186800" cy="731200"/>
          </a:xfrm>
          <a:prstGeom prst="rect">
            <a:avLst/>
          </a:prstGeom>
        </p:spPr>
        <p:txBody>
          <a:bodyPr spcFirstLastPara="1" wrap="square" lIns="121900" tIns="121900" rIns="121900" bIns="121900" anchor="b" anchorCtr="0">
            <a:noAutofit/>
          </a:bodyPr>
          <a:lstStyle/>
          <a:p>
            <a:r>
              <a:rPr lang="en-GB" dirty="0"/>
              <a:t>A</a:t>
            </a:r>
            <a:endParaRPr dirty="0"/>
          </a:p>
        </p:txBody>
      </p:sp>
      <p:sp>
        <p:nvSpPr>
          <p:cNvPr id="224" name="Google Shape;224;p45"/>
          <p:cNvSpPr txBox="1">
            <a:spLocks noGrp="1"/>
          </p:cNvSpPr>
          <p:nvPr>
            <p:ph type="subTitle" idx="1"/>
          </p:nvPr>
        </p:nvSpPr>
        <p:spPr>
          <a:xfrm>
            <a:off x="610883" y="4255123"/>
            <a:ext cx="3186800" cy="1646800"/>
          </a:xfrm>
          <a:prstGeom prst="rect">
            <a:avLst/>
          </a:prstGeom>
        </p:spPr>
        <p:txBody>
          <a:bodyPr spcFirstLastPara="1" wrap="square" lIns="121900" tIns="121900" rIns="121900" bIns="121900" anchor="t" anchorCtr="0">
            <a:noAutofit/>
          </a:bodyPr>
          <a:lstStyle/>
          <a:p>
            <a:pPr marL="0" indent="0"/>
            <a:r>
              <a:rPr lang="en-GB" sz="1333" dirty="0"/>
              <a:t>What patterns and insights can we uncover in customer behaviour that would enable early identification of customers who are likely to churn, allowing us to implement proactive interventions?</a:t>
            </a:r>
            <a:endParaRPr sz="1333" dirty="0"/>
          </a:p>
        </p:txBody>
      </p:sp>
      <p:sp>
        <p:nvSpPr>
          <p:cNvPr id="225" name="Google Shape;225;p45"/>
          <p:cNvSpPr txBox="1">
            <a:spLocks noGrp="1"/>
          </p:cNvSpPr>
          <p:nvPr>
            <p:ph type="title" idx="2"/>
          </p:nvPr>
        </p:nvSpPr>
        <p:spPr>
          <a:xfrm>
            <a:off x="5009884" y="3295629"/>
            <a:ext cx="3186800" cy="731200"/>
          </a:xfrm>
          <a:prstGeom prst="rect">
            <a:avLst/>
          </a:prstGeom>
        </p:spPr>
        <p:txBody>
          <a:bodyPr spcFirstLastPara="1" wrap="square" lIns="121900" tIns="121900" rIns="121900" bIns="121900" anchor="b" anchorCtr="0">
            <a:noAutofit/>
          </a:bodyPr>
          <a:lstStyle/>
          <a:p>
            <a:r>
              <a:rPr lang="en-GB" dirty="0"/>
              <a:t>B</a:t>
            </a:r>
            <a:endParaRPr dirty="0"/>
          </a:p>
        </p:txBody>
      </p:sp>
      <p:sp>
        <p:nvSpPr>
          <p:cNvPr id="226" name="Google Shape;226;p45"/>
          <p:cNvSpPr txBox="1">
            <a:spLocks noGrp="1"/>
          </p:cNvSpPr>
          <p:nvPr>
            <p:ph type="subTitle" idx="3"/>
          </p:nvPr>
        </p:nvSpPr>
        <p:spPr>
          <a:xfrm>
            <a:off x="4584319" y="4255123"/>
            <a:ext cx="3186800" cy="1646800"/>
          </a:xfrm>
          <a:prstGeom prst="rect">
            <a:avLst/>
          </a:prstGeom>
        </p:spPr>
        <p:txBody>
          <a:bodyPr spcFirstLastPara="1" wrap="square" lIns="121900" tIns="121900" rIns="121900" bIns="121900" anchor="t" anchorCtr="0">
            <a:noAutofit/>
          </a:bodyPr>
          <a:lstStyle/>
          <a:p>
            <a:pPr marL="0" indent="0"/>
            <a:r>
              <a:rPr lang="en-GB" sz="1333" dirty="0"/>
              <a:t>Create a precise binary classification model to accurately predict customer churn and effectively reduce customer attrition?</a:t>
            </a:r>
            <a:endParaRPr sz="1333" dirty="0"/>
          </a:p>
        </p:txBody>
      </p:sp>
      <p:cxnSp>
        <p:nvCxnSpPr>
          <p:cNvPr id="227" name="Google Shape;227;p45"/>
          <p:cNvCxnSpPr/>
          <p:nvPr/>
        </p:nvCxnSpPr>
        <p:spPr>
          <a:xfrm>
            <a:off x="3995317" y="4112131"/>
            <a:ext cx="3624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7834284" y="4112131"/>
            <a:ext cx="3624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Google Shape;225;p45">
            <a:extLst>
              <a:ext uri="{FF2B5EF4-FFF2-40B4-BE49-F238E27FC236}">
                <a16:creationId xmlns:a16="http://schemas.microsoft.com/office/drawing/2014/main" id="{572982E9-5DE1-4A0C-9543-99FB00E465C9}"/>
              </a:ext>
            </a:extLst>
          </p:cNvPr>
          <p:cNvSpPr txBox="1">
            <a:spLocks/>
          </p:cNvSpPr>
          <p:nvPr/>
        </p:nvSpPr>
        <p:spPr>
          <a:xfrm>
            <a:off x="8807932" y="3270687"/>
            <a:ext cx="3186800" cy="731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defTabSz="1219170">
              <a:buClr>
                <a:srgbClr val="FFFFFF"/>
              </a:buClr>
            </a:pPr>
            <a:r>
              <a:rPr lang="en-US" sz="2400" kern="0" dirty="0">
                <a:solidFill>
                  <a:srgbClr val="FFFFFF"/>
                </a:solidFill>
              </a:rPr>
              <a:t>C</a:t>
            </a:r>
            <a:endParaRPr lang="en-GB" sz="2400" kern="0" dirty="0">
              <a:solidFill>
                <a:srgbClr val="FFFFFF"/>
              </a:solidFill>
            </a:endParaRPr>
          </a:p>
        </p:txBody>
      </p:sp>
      <p:sp>
        <p:nvSpPr>
          <p:cNvPr id="11" name="Google Shape;226;p45">
            <a:extLst>
              <a:ext uri="{FF2B5EF4-FFF2-40B4-BE49-F238E27FC236}">
                <a16:creationId xmlns:a16="http://schemas.microsoft.com/office/drawing/2014/main" id="{A510FB20-0E65-4034-8E78-F4980BB58AA9}"/>
              </a:ext>
            </a:extLst>
          </p:cNvPr>
          <p:cNvSpPr txBox="1">
            <a:spLocks/>
          </p:cNvSpPr>
          <p:nvPr/>
        </p:nvSpPr>
        <p:spPr>
          <a:xfrm>
            <a:off x="8557755" y="4255123"/>
            <a:ext cx="3186800" cy="1646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defTabSz="1219170">
              <a:buClr>
                <a:srgbClr val="FFFFFF"/>
              </a:buClr>
            </a:pPr>
            <a:r>
              <a:rPr lang="en-GB" sz="1333" kern="0" dirty="0">
                <a:solidFill>
                  <a:srgbClr val="FFFFFF"/>
                </a:solidFill>
              </a:rPr>
              <a:t>How can we assist Syria-Tel in optimizing retention strategies and resource allocation to minimize financial losses associated with customer churn, ultimately improving the company's bottom line and fostering customer loyalty?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5013776" y="4605129"/>
            <a:ext cx="6671161" cy="798400"/>
          </a:xfrm>
          <a:prstGeom prst="rect">
            <a:avLst/>
          </a:prstGeom>
        </p:spPr>
        <p:txBody>
          <a:bodyPr spcFirstLastPara="1" wrap="square" lIns="121900" tIns="121900" rIns="121900" bIns="121900" anchor="b" anchorCtr="0">
            <a:noAutofit/>
          </a:bodyPr>
          <a:lstStyle/>
          <a:p>
            <a:r>
              <a:rPr lang="en-GB" dirty="0"/>
              <a:t>DATA UNDERSTANDING</a:t>
            </a:r>
            <a:endParaRPr dirty="0"/>
          </a:p>
        </p:txBody>
      </p:sp>
      <p:sp>
        <p:nvSpPr>
          <p:cNvPr id="207" name="Google Shape;207;p43"/>
          <p:cNvSpPr txBox="1">
            <a:spLocks noGrp="1"/>
          </p:cNvSpPr>
          <p:nvPr>
            <p:ph type="title" idx="2"/>
          </p:nvPr>
        </p:nvSpPr>
        <p:spPr>
          <a:xfrm>
            <a:off x="1397693" y="4383333"/>
            <a:ext cx="3217200" cy="1242000"/>
          </a:xfrm>
          <a:prstGeom prst="rect">
            <a:avLst/>
          </a:prstGeom>
        </p:spPr>
        <p:txBody>
          <a:bodyPr spcFirstLastPara="1" wrap="square" lIns="121900" tIns="121900" rIns="121900" bIns="121900" anchor="ctr" anchorCtr="0">
            <a:noAutofit/>
          </a:bodyPr>
          <a:lstStyle/>
          <a:p>
            <a:r>
              <a:rPr lang="en" dirty="0"/>
              <a:t>02</a:t>
            </a:r>
            <a:endParaRPr dirty="0"/>
          </a:p>
        </p:txBody>
      </p:sp>
      <p:cxnSp>
        <p:nvCxnSpPr>
          <p:cNvPr id="209" name="Google Shape;209;p43"/>
          <p:cNvCxnSpPr/>
          <p:nvPr/>
        </p:nvCxnSpPr>
        <p:spPr>
          <a:xfrm>
            <a:off x="4814333" y="4337729"/>
            <a:ext cx="0" cy="133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320521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p>
            <a:r>
              <a:rPr lang="en-GB" dirty="0"/>
              <a:t>DATA OBSERVATIONS</a:t>
            </a:r>
            <a:endParaRPr dirty="0"/>
          </a:p>
        </p:txBody>
      </p:sp>
      <p:sp>
        <p:nvSpPr>
          <p:cNvPr id="171" name="Google Shape;171;p39"/>
          <p:cNvSpPr txBox="1">
            <a:spLocks noGrp="1"/>
          </p:cNvSpPr>
          <p:nvPr>
            <p:ph type="body" idx="1"/>
          </p:nvPr>
        </p:nvSpPr>
        <p:spPr>
          <a:xfrm>
            <a:off x="885573" y="1549606"/>
            <a:ext cx="9562800" cy="4936247"/>
          </a:xfrm>
          <a:prstGeom prst="rect">
            <a:avLst/>
          </a:prstGeom>
        </p:spPr>
        <p:txBody>
          <a:bodyPr spcFirstLastPara="1" wrap="square" lIns="121900" tIns="121900" rIns="121900" bIns="121900" anchor="t" anchorCtr="0">
            <a:noAutofit/>
          </a:bodyPr>
          <a:lstStyle/>
          <a:p>
            <a:pPr marL="0" indent="0">
              <a:buNone/>
            </a:pPr>
            <a:r>
              <a:rPr lang="en" sz="1600" dirty="0"/>
              <a:t>Below is what we found in </a:t>
            </a:r>
            <a:r>
              <a:rPr lang="en-GB" sz="1600" dirty="0"/>
              <a:t>the data understanding analysis</a:t>
            </a:r>
            <a:r>
              <a:rPr lang="en" sz="1600" dirty="0"/>
              <a:t>: </a:t>
            </a:r>
            <a:endParaRPr sz="1600" dirty="0"/>
          </a:p>
          <a:p>
            <a:pPr marL="0" indent="0">
              <a:buNone/>
            </a:pPr>
            <a:endParaRPr sz="1600" dirty="0"/>
          </a:p>
          <a:p>
            <a:pPr lvl="0">
              <a:buClr>
                <a:schemeClr val="accent1"/>
              </a:buClr>
              <a:buFont typeface="Montserrat ExtraBold"/>
              <a:buAutoNum type="arabicPeriod"/>
            </a:pPr>
            <a:r>
              <a:rPr lang="en-GB" sz="1600" dirty="0"/>
              <a:t>The dataset contains 3333 entries and 21 columns.</a:t>
            </a:r>
          </a:p>
          <a:p>
            <a:pPr lvl="0">
              <a:buClr>
                <a:schemeClr val="accent1"/>
              </a:buClr>
              <a:buFont typeface="Montserrat ExtraBold"/>
              <a:buAutoNum type="arabicPeriod"/>
            </a:pPr>
            <a:r>
              <a:rPr lang="en-GB" sz="1600" dirty="0"/>
              <a:t>The columns represent various customer attributes, including state, account length, area code, phone number, international plan, voice mail plan, number of voice mail messages, call durations and charges for different time periods and international calls, customer service calls, and churn status.</a:t>
            </a:r>
          </a:p>
          <a:p>
            <a:pPr lvl="0">
              <a:buClr>
                <a:schemeClr val="accent1"/>
              </a:buClr>
              <a:buFont typeface="Montserrat ExtraBold"/>
              <a:buAutoNum type="arabicPeriod"/>
            </a:pPr>
            <a:r>
              <a:rPr lang="en-GB" sz="1600" dirty="0"/>
              <a:t>The dataset does not have any missing values, as indicated by the non-null counts.</a:t>
            </a:r>
          </a:p>
          <a:p>
            <a:pPr lvl="0">
              <a:buClr>
                <a:schemeClr val="accent1"/>
              </a:buClr>
              <a:buFont typeface="Montserrat ExtraBold"/>
              <a:buAutoNum type="arabicPeriod"/>
            </a:pPr>
            <a:r>
              <a:rPr lang="en-GB" sz="1600" dirty="0"/>
              <a:t>The data types of the columns include bool, float64, int64, and object.</a:t>
            </a:r>
          </a:p>
          <a:p>
            <a:pPr lvl="0">
              <a:buClr>
                <a:schemeClr val="accent1"/>
              </a:buClr>
              <a:buFont typeface="Montserrat ExtraBold"/>
              <a:buAutoNum type="arabicPeriod"/>
            </a:pPr>
            <a:r>
              <a:rPr lang="en-GB" sz="1600" dirty="0"/>
              <a:t>The bool column represents the churn status, indicating whether a customer discontinued the service (True) or not (False).</a:t>
            </a:r>
          </a:p>
          <a:p>
            <a:pPr lvl="0">
              <a:buClr>
                <a:schemeClr val="accent1"/>
              </a:buClr>
              <a:buFont typeface="Montserrat ExtraBold"/>
              <a:buAutoNum type="arabicPeriod"/>
            </a:pPr>
            <a:r>
              <a:rPr lang="en-GB" sz="1600" dirty="0"/>
              <a:t>The float64 columns represent numerical values for call durations and charges.</a:t>
            </a:r>
          </a:p>
          <a:p>
            <a:pPr lvl="0">
              <a:buClr>
                <a:schemeClr val="accent1"/>
              </a:buClr>
              <a:buFont typeface="Montserrat ExtraBold"/>
              <a:buAutoNum type="arabicPeriod"/>
            </a:pPr>
            <a:r>
              <a:rPr lang="en-GB" sz="1600" dirty="0"/>
              <a:t>The int64 columns represent numerical values for account length, area code, number of voice mail messages, call counts and customer service calls.</a:t>
            </a:r>
          </a:p>
          <a:p>
            <a:pPr lvl="0">
              <a:buClr>
                <a:schemeClr val="accent1"/>
              </a:buClr>
              <a:buFont typeface="Montserrat ExtraBold"/>
              <a:buAutoNum type="arabicPeriod"/>
            </a:pPr>
            <a:r>
              <a:rPr lang="en-GB" sz="1600" dirty="0"/>
              <a:t>The object columns include state, phone number, international plan, and voice mail plan, which are categorical variables.</a:t>
            </a:r>
            <a:endParaRPr sz="1600" dirty="0"/>
          </a:p>
        </p:txBody>
      </p:sp>
      <p:cxnSp>
        <p:nvCxnSpPr>
          <p:cNvPr id="172"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221761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251333" y="593367"/>
            <a:ext cx="6172400" cy="1255200"/>
          </a:xfrm>
          <a:prstGeom prst="rect">
            <a:avLst/>
          </a:prstGeom>
        </p:spPr>
        <p:txBody>
          <a:bodyPr spcFirstLastPara="1" wrap="square" lIns="121900" tIns="121900" rIns="121900" bIns="121900" anchor="t" anchorCtr="0">
            <a:noAutofit/>
          </a:bodyPr>
          <a:lstStyle/>
          <a:p>
            <a:r>
              <a:rPr lang="en-US" dirty="0"/>
              <a:t>O</a:t>
            </a:r>
            <a:r>
              <a:rPr lang="en-GB" dirty="0"/>
              <a:t>BSERVATIONS</a:t>
            </a:r>
            <a:endParaRPr dirty="0"/>
          </a:p>
        </p:txBody>
      </p:sp>
      <p:cxnSp>
        <p:nvCxnSpPr>
          <p:cNvPr id="234" name="Google Shape;234;p46"/>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6"/>
          <p:cNvSpPr txBox="1">
            <a:spLocks noGrp="1"/>
          </p:cNvSpPr>
          <p:nvPr>
            <p:ph type="subTitle" idx="6"/>
          </p:nvPr>
        </p:nvSpPr>
        <p:spPr>
          <a:xfrm>
            <a:off x="593915" y="2646071"/>
            <a:ext cx="5413627" cy="806604"/>
          </a:xfrm>
          <a:prstGeom prst="rect">
            <a:avLst/>
          </a:prstGeom>
        </p:spPr>
        <p:txBody>
          <a:bodyPr spcFirstLastPara="1" wrap="square" lIns="121900" tIns="121900" rIns="121900" bIns="121900" anchor="t" anchorCtr="0">
            <a:noAutofit/>
          </a:bodyPr>
          <a:lstStyle/>
          <a:p>
            <a:pPr marL="0" indent="0"/>
            <a:r>
              <a:rPr lang="en-GB" dirty="0"/>
              <a:t>The data contained zero missing values and zero null values</a:t>
            </a:r>
            <a:endParaRPr dirty="0"/>
          </a:p>
        </p:txBody>
      </p:sp>
      <p:sp>
        <p:nvSpPr>
          <p:cNvPr id="247" name="Google Shape;247;p46"/>
          <p:cNvSpPr/>
          <p:nvPr/>
        </p:nvSpPr>
        <p:spPr>
          <a:xfrm>
            <a:off x="9133469" y="2699267"/>
            <a:ext cx="565179" cy="546648"/>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48" name="Google Shape;248;p46"/>
          <p:cNvGrpSpPr/>
          <p:nvPr/>
        </p:nvGrpSpPr>
        <p:grpSpPr>
          <a:xfrm>
            <a:off x="5878592" y="2690004"/>
            <a:ext cx="434808" cy="565211"/>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026" name="Picture 2">
            <a:extLst>
              <a:ext uri="{FF2B5EF4-FFF2-40B4-BE49-F238E27FC236}">
                <a16:creationId xmlns:a16="http://schemas.microsoft.com/office/drawing/2014/main" id="{5F8842CC-C78C-4D67-A942-C87096E9F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543" y="1415914"/>
            <a:ext cx="4590739" cy="52933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251333" y="593367"/>
            <a:ext cx="6172400" cy="1255200"/>
          </a:xfrm>
          <a:prstGeom prst="rect">
            <a:avLst/>
          </a:prstGeom>
        </p:spPr>
        <p:txBody>
          <a:bodyPr spcFirstLastPara="1" wrap="square" lIns="121900" tIns="121900" rIns="121900" bIns="121900" anchor="t" anchorCtr="0">
            <a:noAutofit/>
          </a:bodyPr>
          <a:lstStyle/>
          <a:p>
            <a:r>
              <a:rPr lang="en-US" dirty="0"/>
              <a:t>O</a:t>
            </a:r>
            <a:r>
              <a:rPr lang="en-GB" dirty="0"/>
              <a:t>BSERVATIONS</a:t>
            </a:r>
            <a:endParaRPr dirty="0"/>
          </a:p>
        </p:txBody>
      </p:sp>
      <p:cxnSp>
        <p:nvCxnSpPr>
          <p:cNvPr id="234" name="Google Shape;234;p46"/>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6"/>
          <p:cNvSpPr txBox="1">
            <a:spLocks noGrp="1"/>
          </p:cNvSpPr>
          <p:nvPr>
            <p:ph type="subTitle" idx="6"/>
          </p:nvPr>
        </p:nvSpPr>
        <p:spPr>
          <a:xfrm>
            <a:off x="187168" y="5653703"/>
            <a:ext cx="5413627" cy="806604"/>
          </a:xfrm>
          <a:prstGeom prst="rect">
            <a:avLst/>
          </a:prstGeom>
        </p:spPr>
        <p:txBody>
          <a:bodyPr spcFirstLastPara="1" wrap="square" lIns="121900" tIns="121900" rIns="121900" bIns="121900" anchor="t" anchorCtr="0">
            <a:noAutofit/>
          </a:bodyPr>
          <a:lstStyle/>
          <a:p>
            <a:pPr marL="0" indent="0"/>
            <a:r>
              <a:rPr lang="en-GB" sz="1600" dirty="0"/>
              <a:t>From above, we note that there is a low churn rate of around 15%,therefore,loyalty for the Syria telco is high.</a:t>
            </a:r>
            <a:endParaRPr sz="1600" dirty="0"/>
          </a:p>
        </p:txBody>
      </p:sp>
      <p:sp>
        <p:nvSpPr>
          <p:cNvPr id="247" name="Google Shape;247;p46"/>
          <p:cNvSpPr/>
          <p:nvPr/>
        </p:nvSpPr>
        <p:spPr>
          <a:xfrm>
            <a:off x="9133469" y="2699267"/>
            <a:ext cx="565179" cy="546648"/>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48" name="Google Shape;248;p46"/>
          <p:cNvGrpSpPr/>
          <p:nvPr/>
        </p:nvGrpSpPr>
        <p:grpSpPr>
          <a:xfrm>
            <a:off x="5878592" y="2690004"/>
            <a:ext cx="434808" cy="565211"/>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2050" name="Picture 2">
            <a:extLst>
              <a:ext uri="{FF2B5EF4-FFF2-40B4-BE49-F238E27FC236}">
                <a16:creationId xmlns:a16="http://schemas.microsoft.com/office/drawing/2014/main" id="{40DDD59E-81DF-4FD5-B2AD-5DE129989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8" y="1546641"/>
            <a:ext cx="5625481" cy="36993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130FE1C-2F2A-4929-80B3-9E1C3EDE0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165" y="1579333"/>
            <a:ext cx="5668668" cy="36339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40;p46">
            <a:extLst>
              <a:ext uri="{FF2B5EF4-FFF2-40B4-BE49-F238E27FC236}">
                <a16:creationId xmlns:a16="http://schemas.microsoft.com/office/drawing/2014/main" id="{10447B49-CEAA-43CF-AB72-32A3CDE0DBAA}"/>
              </a:ext>
            </a:extLst>
          </p:cNvPr>
          <p:cNvSpPr txBox="1">
            <a:spLocks/>
          </p:cNvSpPr>
          <p:nvPr/>
        </p:nvSpPr>
        <p:spPr>
          <a:xfrm>
            <a:off x="6591205" y="5653703"/>
            <a:ext cx="5413627" cy="80660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defTabSz="1219170">
              <a:buClr>
                <a:srgbClr val="FFFFFF"/>
              </a:buClr>
            </a:pPr>
            <a:r>
              <a:rPr lang="en-GB" sz="1600" kern="0" dirty="0">
                <a:solidFill>
                  <a:srgbClr val="FFFFFF"/>
                </a:solidFill>
              </a:rPr>
              <a:t>A customer is less likely to churn if he has a voice mail plan and we observe that the voice mail plan is only at 27.7%.</a:t>
            </a:r>
          </a:p>
        </p:txBody>
      </p:sp>
    </p:spTree>
    <p:extLst>
      <p:ext uri="{BB962C8B-B14F-4D97-AF65-F5344CB8AC3E}">
        <p14:creationId xmlns:p14="http://schemas.microsoft.com/office/powerpoint/2010/main" val="106772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251333" y="593367"/>
            <a:ext cx="6172400" cy="1255200"/>
          </a:xfrm>
          <a:prstGeom prst="rect">
            <a:avLst/>
          </a:prstGeom>
        </p:spPr>
        <p:txBody>
          <a:bodyPr spcFirstLastPara="1" wrap="square" lIns="121900" tIns="121900" rIns="121900" bIns="121900" anchor="t" anchorCtr="0">
            <a:noAutofit/>
          </a:bodyPr>
          <a:lstStyle/>
          <a:p>
            <a:r>
              <a:rPr lang="en-US" dirty="0"/>
              <a:t>O</a:t>
            </a:r>
            <a:r>
              <a:rPr lang="en-GB" dirty="0"/>
              <a:t>BSERVATIONS</a:t>
            </a:r>
            <a:endParaRPr dirty="0"/>
          </a:p>
        </p:txBody>
      </p:sp>
      <p:cxnSp>
        <p:nvCxnSpPr>
          <p:cNvPr id="234" name="Google Shape;234;p46"/>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6"/>
          <p:cNvSpPr txBox="1">
            <a:spLocks noGrp="1"/>
          </p:cNvSpPr>
          <p:nvPr>
            <p:ph type="subTitle" idx="6"/>
          </p:nvPr>
        </p:nvSpPr>
        <p:spPr>
          <a:xfrm>
            <a:off x="510473" y="5825566"/>
            <a:ext cx="11140327" cy="806604"/>
          </a:xfrm>
          <a:prstGeom prst="rect">
            <a:avLst/>
          </a:prstGeom>
        </p:spPr>
        <p:txBody>
          <a:bodyPr spcFirstLastPara="1" wrap="square" lIns="121900" tIns="121900" rIns="121900" bIns="121900" anchor="t" anchorCtr="0">
            <a:noAutofit/>
          </a:bodyPr>
          <a:lstStyle/>
          <a:p>
            <a:pPr marL="0" indent="0"/>
            <a:r>
              <a:rPr lang="en-GB" sz="1600" dirty="0"/>
              <a:t>The state with the highest count is West Virginia (WV) with 106 occurrences, indicating it is the most frequent state in the dataset. Minnesota (MN) follows closely with 84 occurrences, making it the second most common state.</a:t>
            </a:r>
            <a:endParaRPr sz="1600" dirty="0"/>
          </a:p>
        </p:txBody>
      </p:sp>
      <p:sp>
        <p:nvSpPr>
          <p:cNvPr id="247" name="Google Shape;247;p46"/>
          <p:cNvSpPr/>
          <p:nvPr/>
        </p:nvSpPr>
        <p:spPr>
          <a:xfrm>
            <a:off x="9133469" y="2699267"/>
            <a:ext cx="565179" cy="546648"/>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48" name="Google Shape;248;p46"/>
          <p:cNvGrpSpPr/>
          <p:nvPr/>
        </p:nvGrpSpPr>
        <p:grpSpPr>
          <a:xfrm>
            <a:off x="5878592" y="2690004"/>
            <a:ext cx="434808" cy="565211"/>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3074" name="Picture 2">
            <a:extLst>
              <a:ext uri="{FF2B5EF4-FFF2-40B4-BE49-F238E27FC236}">
                <a16:creationId xmlns:a16="http://schemas.microsoft.com/office/drawing/2014/main" id="{4DDB164A-CF8B-44CC-AF82-507D43240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81" y="1300481"/>
            <a:ext cx="10955599" cy="427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054626"/>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887</Words>
  <Application>Microsoft Office PowerPoint</Application>
  <PresentationFormat>Widescreen</PresentationFormat>
  <Paragraphs>82</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Montserrat</vt:lpstr>
      <vt:lpstr>Montserrat ExtraBold</vt:lpstr>
      <vt:lpstr>Montserrat ExtraLight</vt:lpstr>
      <vt:lpstr>Montserrat Medium</vt:lpstr>
      <vt:lpstr>Wingdings</vt:lpstr>
      <vt:lpstr>Futuristic Background by Slidesgo</vt:lpstr>
      <vt:lpstr>SYRIA-TELCOM </vt:lpstr>
      <vt:lpstr>BUSINESS UNDERSTANDING</vt:lpstr>
      <vt:lpstr>BUSINESS UNDERSTANDING</vt:lpstr>
      <vt:lpstr>FORMULATED BUSINESS PROBLEMS</vt:lpstr>
      <vt:lpstr>DATA UNDERSTANDING</vt:lpstr>
      <vt:lpstr>DATA OBSERVATIONS</vt:lpstr>
      <vt:lpstr>OBSERVATIONS</vt:lpstr>
      <vt:lpstr>OBSERVATIONS</vt:lpstr>
      <vt:lpstr>OBSERVATIONS</vt:lpstr>
      <vt:lpstr>OBSERVATIONS</vt:lpstr>
      <vt:lpstr>OBSERVATIONS</vt:lpstr>
      <vt:lpstr>MODELLING</vt:lpstr>
      <vt:lpstr>BASELINE MODEL –DECISION TREE</vt:lpstr>
      <vt:lpstr>BASELINE MODEL –DECISION TREE</vt:lpstr>
      <vt:lpstr>MODELS USED</vt:lpstr>
      <vt:lpstr>MODEL SCORES PERFORMANCE</vt:lpstr>
      <vt:lpstr>We can see from the feature importance graph below that there are several features that the model is weighing more heavily:  Total day minutes,  Total intl calls,  Total Eve minutes,  Number of Vmail messages,  Account length.</vt:lpstr>
      <vt:lpstr>FEATURE SELECTION</vt:lpstr>
      <vt:lpstr>CONLUSION</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SYRIA-TELCOM </dc:title>
  <dc:creator>cynthia chiuri</dc:creator>
  <cp:lastModifiedBy>cynthia chiuri</cp:lastModifiedBy>
  <cp:revision>1</cp:revision>
  <dcterms:created xsi:type="dcterms:W3CDTF">2023-12-20T19:53:59Z</dcterms:created>
  <dcterms:modified xsi:type="dcterms:W3CDTF">2023-12-20T19:54:59Z</dcterms:modified>
</cp:coreProperties>
</file>